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6C14E-A723-BDF3-6F7C-923E64F81C24}" v="144" dt="2023-05-01T13:17:29.069"/>
    <p1510:client id="{61CF1456-C3F0-8383-D843-ED9E74DDDC37}" v="1667" dt="2023-05-01T12:46:17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7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3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77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05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11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4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7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5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6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71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9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192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E7850C-F953-495B-8908-663A3F701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899" y="1295400"/>
            <a:ext cx="6301491" cy="3498273"/>
          </a:xfrm>
        </p:spPr>
        <p:txBody>
          <a:bodyPr>
            <a:normAutofit fontScale="90000"/>
          </a:bodyPr>
          <a:lstStyle/>
          <a:p>
            <a:r>
              <a:rPr lang="en-US" sz="4000" i="0" dirty="0">
                <a:ea typeface="+mj-lt"/>
                <a:cs typeface="+mj-lt"/>
              </a:rPr>
              <a:t>Automated Detection of COVID-19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using Convolutional Neural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Networks and Generative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Adversarial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248102"/>
            <a:ext cx="5407634" cy="9240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Ultan Kearns</a:t>
            </a:r>
          </a:p>
          <a:p>
            <a:r>
              <a:rPr lang="en-US" dirty="0"/>
              <a:t>Supervised by Dr Paul Greaney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65A489-53C8-4F54-B2B3-257934A86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EA9095-6586-41B1-8A2C-F14025729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609C6647-AADB-47CE-9797-2D3831803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1FF61E6-0E52-4173-810E-1CF0839002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BE06F9-7489-4DC3-BFF1-0954C7157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FE7-EFA5-3FD6-DD77-145D2B74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CT Extensive COVID-19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FF854F-0B9B-6469-FF63-98D13594F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04" y="2188636"/>
            <a:ext cx="3854167" cy="3854167"/>
          </a:xfrm>
        </p:spPr>
      </p:pic>
      <p:pic>
        <p:nvPicPr>
          <p:cNvPr id="5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CFC6381-BFB3-4E80-D38D-26E199C3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83" y="2086155"/>
            <a:ext cx="4123426" cy="3950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83C917-7C0C-D999-9482-703010D807AC}"/>
              </a:ext>
            </a:extLst>
          </p:cNvPr>
          <p:cNvSpPr txBox="1"/>
          <p:nvPr/>
        </p:nvSpPr>
        <p:spPr>
          <a:xfrm>
            <a:off x="2174487" y="6319024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C8307-55CF-F526-C7FE-1BF6C11301B0}"/>
              </a:ext>
            </a:extLst>
          </p:cNvPr>
          <p:cNvSpPr txBox="1"/>
          <p:nvPr/>
        </p:nvSpPr>
        <p:spPr>
          <a:xfrm>
            <a:off x="1879927" y="6128611"/>
            <a:ext cx="31457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CT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B8750-BCAC-D78D-78AD-44EAB626E2C0}"/>
              </a:ext>
            </a:extLst>
          </p:cNvPr>
          <p:cNvSpPr txBox="1"/>
          <p:nvPr/>
        </p:nvSpPr>
        <p:spPr>
          <a:xfrm>
            <a:off x="7891766" y="626712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Example</a:t>
            </a:r>
          </a:p>
        </p:txBody>
      </p:sp>
    </p:spTree>
    <p:extLst>
      <p:ext uri="{BB962C8B-B14F-4D97-AF65-F5344CB8AC3E}">
        <p14:creationId xmlns:p14="http://schemas.microsoft.com/office/powerpoint/2010/main" val="535857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FB2-767F-7B73-9815-1FF8FAD73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F43FA-6CD7-CC92-9C7C-0C7E1E2F2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 shown in the previous slides a number of</a:t>
            </a:r>
            <a:r>
              <a:rPr lang="en-US"/>
              <a:t> synthetic images produced show </a:t>
            </a:r>
            <a:r>
              <a:rPr lang="en-US" err="1"/>
              <a:t>similariities</a:t>
            </a:r>
            <a:r>
              <a:rPr lang="en-US"/>
              <a:t> when compared to original images</a:t>
            </a:r>
            <a:endParaRPr lang="en-US" dirty="0"/>
          </a:p>
          <a:p>
            <a:r>
              <a:rPr lang="en-US" dirty="0"/>
              <a:t>All images created by DCGAN had a resolution of 128 * 128 (computational limitations)</a:t>
            </a:r>
          </a:p>
          <a:p>
            <a:r>
              <a:rPr lang="en-US"/>
              <a:t>Increasing the output resolution could possibly have improved performance of CNNs</a:t>
            </a:r>
            <a:endParaRPr lang="en-US" dirty="0"/>
          </a:p>
          <a:p>
            <a:r>
              <a:rPr lang="en-US" dirty="0"/>
              <a:t>Some of the synthetic images appear to lack quality of originals – due to variety of factors(variation in ds, lower resolution, too many </a:t>
            </a:r>
            <a:r>
              <a:rPr lang="en-US" dirty="0" err="1"/>
              <a:t>features,etc</a:t>
            </a:r>
            <a:r>
              <a:rPr lang="en-US" dirty="0"/>
              <a:t>.)</a:t>
            </a:r>
          </a:p>
          <a:p>
            <a:r>
              <a:rPr lang="en-US" dirty="0"/>
              <a:t>Despite limitations – DCGANs produced output similar to real examples</a:t>
            </a:r>
          </a:p>
        </p:txBody>
      </p:sp>
    </p:spTree>
    <p:extLst>
      <p:ext uri="{BB962C8B-B14F-4D97-AF65-F5344CB8AC3E}">
        <p14:creationId xmlns:p14="http://schemas.microsoft.com/office/powerpoint/2010/main" val="1691446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9311-23D9-3C90-70E4-0C34A646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model performance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5CD56-9995-1550-A879-21EBFD484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Overall a number of CNN models showed improvement to accuracy and loss when trained on the augmented sets</a:t>
            </a:r>
          </a:p>
          <a:p>
            <a:r>
              <a:rPr lang="en-US" dirty="0"/>
              <a:t>In attempt to eliminate biased results the models were trained on the augmented set and evaluated on original data</a:t>
            </a:r>
          </a:p>
          <a:p>
            <a:r>
              <a:rPr lang="en-US" dirty="0"/>
              <a:t>Split was the same for original data and the synthetic images were filtered from the validation and test sets</a:t>
            </a:r>
          </a:p>
          <a:p>
            <a:r>
              <a:rPr lang="en-US" dirty="0"/>
              <a:t>Top models included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EfficientNetV2S model which had an accuracy of 95% when augmented and loss of 0.1374, prior to augmentation had accuracy of 88% and a loss of 0.3217 on the test set</a:t>
            </a:r>
            <a:endParaRPr lang="en-US" dirty="0"/>
          </a:p>
          <a:p>
            <a:r>
              <a:rPr lang="en-US" dirty="0"/>
              <a:t>The EfficientNetV2S for the Extensive CT class also showed improvement when compared to the original, the model achieved an accuracy of 96% and a loss of 0.1124 in comparison with the original model which had an accuracy of 94% and a loss of 0.2353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476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1E54-F534-7116-6933-E3B450B0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E5A3-10AE-1148-F8D8-20DF597C8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Financial </a:t>
            </a:r>
            <a:r>
              <a:rPr lang="en-US" dirty="0" err="1"/>
              <a:t>limiations</a:t>
            </a:r>
            <a:r>
              <a:rPr lang="en-US" dirty="0"/>
              <a:t> – </a:t>
            </a:r>
            <a:r>
              <a:rPr lang="en-US" dirty="0" err="1"/>
              <a:t>Colab</a:t>
            </a:r>
            <a:r>
              <a:rPr lang="en-US" dirty="0"/>
              <a:t> pro is very expensive and need lots of computational power for GANs</a:t>
            </a:r>
          </a:p>
          <a:p>
            <a:r>
              <a:rPr lang="en-US" dirty="0"/>
              <a:t>Computational limitations – could only train GANs/ CNNs of a certain size to </a:t>
            </a:r>
            <a:r>
              <a:rPr lang="en-US"/>
              <a:t>avoid crashes</a:t>
            </a:r>
          </a:p>
          <a:p>
            <a:r>
              <a:rPr lang="en-US" dirty="0"/>
              <a:t>Resolution of GAN images – links back to computational limitations, high </a:t>
            </a:r>
            <a:r>
              <a:rPr lang="en-US"/>
              <a:t>resolution GAN images take a lot of power to output</a:t>
            </a:r>
          </a:p>
          <a:p>
            <a:r>
              <a:rPr lang="en-US" dirty="0"/>
              <a:t>Possible bias in datasets – given these datasets were sourced online bias is possible</a:t>
            </a:r>
          </a:p>
        </p:txBody>
      </p:sp>
    </p:spTree>
    <p:extLst>
      <p:ext uri="{BB962C8B-B14F-4D97-AF65-F5344CB8AC3E}">
        <p14:creationId xmlns:p14="http://schemas.microsoft.com/office/powerpoint/2010/main" val="2623665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72C2-6A33-E8CA-3D18-7E2F6321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8CAD-113A-C68B-6E2F-D1D4D1564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Overall there seems to be promise of using generative deep learning to inflate datasets in this problem domain</a:t>
            </a:r>
          </a:p>
          <a:p>
            <a:r>
              <a:rPr lang="en-US" dirty="0"/>
              <a:t>The use of transfer-learning also has shown promise as the TL models appear to be performing better than the original models on certain datasets</a:t>
            </a:r>
          </a:p>
          <a:p>
            <a:r>
              <a:rPr lang="en-US"/>
              <a:t>More research is needed to see if these models are suited for use in clinical settings</a:t>
            </a:r>
          </a:p>
          <a:p>
            <a:r>
              <a:rPr lang="en-US" dirty="0"/>
              <a:t>The models diagnosis should always be evaluated by a medical professional and used to aid them in diagnosing the patient</a:t>
            </a:r>
          </a:p>
          <a:p>
            <a:r>
              <a:rPr lang="en-US" dirty="0"/>
              <a:t>There are always risks of false-positives and false-negatives</a:t>
            </a:r>
          </a:p>
          <a:p>
            <a:r>
              <a:rPr lang="en-US" dirty="0"/>
              <a:t>More research is also needed to see if the results are transferable to other problem domains</a:t>
            </a:r>
          </a:p>
        </p:txBody>
      </p:sp>
    </p:spTree>
    <p:extLst>
      <p:ext uri="{BB962C8B-B14F-4D97-AF65-F5344CB8AC3E}">
        <p14:creationId xmlns:p14="http://schemas.microsoft.com/office/powerpoint/2010/main" val="85208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4D80-710F-7DA2-5437-35BACECE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and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ED27-C077-0786-AC46-0B1870DED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research was conducted to see if augmenting datasets could improve CNN model performance</a:t>
            </a:r>
            <a:endParaRPr lang="en-US"/>
          </a:p>
          <a:p>
            <a:r>
              <a:rPr lang="en-US" dirty="0"/>
              <a:t>The need for this research is due to data-shortages in COVID-19</a:t>
            </a:r>
          </a:p>
          <a:p>
            <a:r>
              <a:rPr lang="en-US" dirty="0"/>
              <a:t>The use of Frankenstein datasets, poorly spliced sets from multiple sources was visible in early models</a:t>
            </a:r>
          </a:p>
          <a:p>
            <a:r>
              <a:rPr lang="en-US" dirty="0"/>
              <a:t>The research aims to correct this by synthetically augmenting the sets and balancing minority classes within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45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1F0D-8F1F-35E2-13BD-30BC7ED5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CCEF0-672A-851D-6D5B-A940F86A3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Many researchers have seen improvements when synthetically augmenting sets across various problem domains</a:t>
            </a:r>
          </a:p>
          <a:p>
            <a:r>
              <a:rPr lang="en-US" dirty="0"/>
              <a:t>A number of different approaches have been set up to synthetically augment data</a:t>
            </a:r>
          </a:p>
          <a:p>
            <a:r>
              <a:rPr lang="en-US" dirty="0"/>
              <a:t>Traditional GANs also showed promise when creating synthetic data across a range of domains</a:t>
            </a:r>
          </a:p>
          <a:p>
            <a:r>
              <a:rPr lang="en-US" dirty="0"/>
              <a:t>Current CNN models for automating COVID diagnosis are achieving a validation </a:t>
            </a:r>
            <a:r>
              <a:rPr lang="en-US"/>
              <a:t>accuracy of &gt; 98%</a:t>
            </a:r>
            <a:endParaRPr lang="en-US" dirty="0"/>
          </a:p>
          <a:p>
            <a:r>
              <a:rPr lang="en-US" dirty="0"/>
              <a:t>Models discussed here are evaluated using a test set so the models may be overfitting validation set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570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50C5-BDFF-0ADC-3190-F99BD90E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From The 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6A76A-186A-C3A6-0C93-712319DB4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Analysis of COVID-19 CNN models discussed could be biased given there was no test set evaluation – we rectified this</a:t>
            </a:r>
          </a:p>
          <a:p>
            <a:r>
              <a:rPr lang="en-US" dirty="0"/>
              <a:t>The use of GANs showed significant improvements to many models </a:t>
            </a:r>
          </a:p>
          <a:p>
            <a:r>
              <a:rPr lang="en-US" dirty="0"/>
              <a:t>The limited data used to evaluate the COVID-19 models discussed may have inflated accuracy(1 model used only 40 images in total for train / validation)</a:t>
            </a:r>
          </a:p>
          <a:p>
            <a:r>
              <a:rPr lang="en-US" dirty="0"/>
              <a:t>Through augmentation we can greatly increase the size of datasets</a:t>
            </a:r>
          </a:p>
          <a:p>
            <a:r>
              <a:rPr lang="en-US" dirty="0"/>
              <a:t>There are a number of methodologies to improve CNN model accuracy in this problem domain(segmenting images, </a:t>
            </a:r>
            <a:r>
              <a:rPr lang="en-US" dirty="0" err="1"/>
              <a:t>augmentation,etc</a:t>
            </a:r>
            <a:r>
              <a:rPr lang="en-US" dirty="0"/>
              <a:t>.)</a:t>
            </a:r>
          </a:p>
          <a:p>
            <a:r>
              <a:rPr lang="en-US" dirty="0"/>
              <a:t>From the literature review we have seen that there was promise in continuing this research.</a:t>
            </a:r>
          </a:p>
        </p:txBody>
      </p:sp>
    </p:spTree>
    <p:extLst>
      <p:ext uri="{BB962C8B-B14F-4D97-AF65-F5344CB8AC3E}">
        <p14:creationId xmlns:p14="http://schemas.microsoft.com/office/powerpoint/2010/main" val="2761701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63862-DC0B-29A1-01B9-292D687CA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6102-9ACF-BCFD-68DA-CE1031E11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To start baseline models were used as a metric</a:t>
            </a:r>
          </a:p>
          <a:p>
            <a:r>
              <a:rPr lang="en-US" dirty="0"/>
              <a:t>Baseline models were trained using only the original dataset</a:t>
            </a:r>
          </a:p>
          <a:p>
            <a:r>
              <a:rPr lang="en-US" dirty="0"/>
              <a:t>Transfer learning was also employed in the creation of these CNNs</a:t>
            </a:r>
          </a:p>
          <a:p>
            <a:r>
              <a:rPr lang="en-US" dirty="0"/>
              <a:t>Transfer learning models used ImageNet(large dataset with over 1000 classes) for training</a:t>
            </a:r>
          </a:p>
          <a:p>
            <a:r>
              <a:rPr lang="en-US" dirty="0"/>
              <a:t>Transfer learning models were then appended with 2 additional layers to train and classify</a:t>
            </a:r>
          </a:p>
          <a:p>
            <a:r>
              <a:rPr lang="en-US" dirty="0"/>
              <a:t>The following Transfer Learning architectures were used: </a:t>
            </a:r>
            <a:r>
              <a:rPr lang="en-US" dirty="0" err="1"/>
              <a:t>Xception</a:t>
            </a:r>
            <a:r>
              <a:rPr lang="en-US" dirty="0"/>
              <a:t>, ResNet50V2, &amp; EfficientNetV2S</a:t>
            </a:r>
          </a:p>
        </p:txBody>
      </p:sp>
    </p:spTree>
    <p:extLst>
      <p:ext uri="{BB962C8B-B14F-4D97-AF65-F5344CB8AC3E}">
        <p14:creationId xmlns:p14="http://schemas.microsoft.com/office/powerpoint/2010/main" val="278898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9258-0727-FFA4-70F6-FF3A9F0A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09EE-AF8E-FDD4-68F3-A6306200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Next we moved onto GANs</a:t>
            </a:r>
          </a:p>
          <a:p>
            <a:r>
              <a:rPr lang="en-US" dirty="0"/>
              <a:t>The DCGAN was developed first for each dataset</a:t>
            </a:r>
          </a:p>
          <a:p>
            <a:r>
              <a:rPr lang="en-US" dirty="0"/>
              <a:t>Multiple DCGAN models were created to generate new images for each class in every database</a:t>
            </a:r>
          </a:p>
          <a:p>
            <a:r>
              <a:rPr lang="en-US" dirty="0"/>
              <a:t>The reason for multiple DCGAN models being used for each class is due to being unable to tell subtle difference between classes</a:t>
            </a:r>
          </a:p>
          <a:p>
            <a:r>
              <a:rPr lang="en-US" dirty="0"/>
              <a:t>The use of DCGANs showed promising results</a:t>
            </a:r>
          </a:p>
          <a:p>
            <a:r>
              <a:rPr lang="en-US" dirty="0"/>
              <a:t>VAEs were incorporated also but had many issues when creating the synthetic data</a:t>
            </a:r>
          </a:p>
          <a:p>
            <a:r>
              <a:rPr lang="en-US" dirty="0"/>
              <a:t>Most of the VAEs produced no output or a copy of the same image over and over again(mode collapse)</a:t>
            </a:r>
          </a:p>
        </p:txBody>
      </p:sp>
    </p:spTree>
    <p:extLst>
      <p:ext uri="{BB962C8B-B14F-4D97-AF65-F5344CB8AC3E}">
        <p14:creationId xmlns:p14="http://schemas.microsoft.com/office/powerpoint/2010/main" val="2936179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07F-BED8-2DCA-32E3-F94B505C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Mask vs Real Mask Radiography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B661C-E81F-74B7-17FC-43489494CB43}"/>
              </a:ext>
            </a:extLst>
          </p:cNvPr>
          <p:cNvSpPr txBox="1"/>
          <p:nvPr/>
        </p:nvSpPr>
        <p:spPr>
          <a:xfrm>
            <a:off x="2062975" y="6151756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61FD0-4EF1-B312-5B47-0D0ABA765513}"/>
              </a:ext>
            </a:extLst>
          </p:cNvPr>
          <p:cNvSpPr txBox="1"/>
          <p:nvPr/>
        </p:nvSpPr>
        <p:spPr>
          <a:xfrm>
            <a:off x="1212257" y="5760411"/>
            <a:ext cx="390776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The image above shows an example of a synthetic mask created from the DCGAN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E1DAD-AFD7-CBC6-EE07-CD129FB25C7E}"/>
              </a:ext>
            </a:extLst>
          </p:cNvPr>
          <p:cNvSpPr txBox="1"/>
          <p:nvPr/>
        </p:nvSpPr>
        <p:spPr>
          <a:xfrm>
            <a:off x="8697951" y="58729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628A20-7A85-EDA2-7B8E-114F4F66A750}"/>
              </a:ext>
            </a:extLst>
          </p:cNvPr>
          <p:cNvSpPr txBox="1"/>
          <p:nvPr/>
        </p:nvSpPr>
        <p:spPr>
          <a:xfrm>
            <a:off x="8297138" y="582703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mask taken from dataset</a:t>
            </a:r>
          </a:p>
        </p:txBody>
      </p:sp>
      <p:pic>
        <p:nvPicPr>
          <p:cNvPr id="21" name="Picture 22" descr="Logo&#10;&#10;Description automatically generated">
            <a:extLst>
              <a:ext uri="{FF2B5EF4-FFF2-40B4-BE49-F238E27FC236}">
                <a16:creationId xmlns:a16="http://schemas.microsoft.com/office/drawing/2014/main" id="{C9953CA5-4044-5A9A-980B-02CDCE2DD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9757" y="2767123"/>
            <a:ext cx="2438400" cy="2438400"/>
          </a:xfrm>
        </p:spPr>
      </p:pic>
      <p:pic>
        <p:nvPicPr>
          <p:cNvPr id="23" name="Picture 30">
            <a:extLst>
              <a:ext uri="{FF2B5EF4-FFF2-40B4-BE49-F238E27FC236}">
                <a16:creationId xmlns:a16="http://schemas.microsoft.com/office/drawing/2014/main" id="{61D25C58-8854-F4BA-0A93-84DF9280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381" y="2704381"/>
            <a:ext cx="2599426" cy="244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6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A21D-7BC0-0BAF-1592-64214B89C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 Radiography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8FBF00A-E94C-E635-A54D-5C2C8A70E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6527" y="2298422"/>
            <a:ext cx="2930105" cy="2915728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BAFB06B-CAE6-F282-52A4-BF42E613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85" y="2388079"/>
            <a:ext cx="27432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1E7E53-D202-7A6E-43AC-B68A7D9E95EE}"/>
              </a:ext>
            </a:extLst>
          </p:cNvPr>
          <p:cNvSpPr txBox="1"/>
          <p:nvPr/>
        </p:nvSpPr>
        <p:spPr>
          <a:xfrm>
            <a:off x="1635512" y="557560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X-ray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1C602-DCFF-160E-C387-977ADA0381FE}"/>
              </a:ext>
            </a:extLst>
          </p:cNvPr>
          <p:cNvSpPr txBox="1"/>
          <p:nvPr/>
        </p:nvSpPr>
        <p:spPr>
          <a:xfrm>
            <a:off x="7475525" y="557876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X-ray</a:t>
            </a:r>
          </a:p>
        </p:txBody>
      </p:sp>
    </p:spTree>
    <p:extLst>
      <p:ext uri="{BB962C8B-B14F-4D97-AF65-F5344CB8AC3E}">
        <p14:creationId xmlns:p14="http://schemas.microsoft.com/office/powerpoint/2010/main" val="266123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6391-FD77-A918-FAC3-255EC53F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X-rays Extensive COVID 19 DB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CCBD6FE-7706-793F-9F6E-7D78F05F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910" y="2303655"/>
            <a:ext cx="4548584" cy="3854167"/>
          </a:xfr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157ABD2-7A38-D701-DB6A-4624A60A7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627" y="2301816"/>
            <a:ext cx="3591463" cy="3706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2C3EAF-BCDE-C33A-843A-E66D32CC66E5}"/>
              </a:ext>
            </a:extLst>
          </p:cNvPr>
          <p:cNvSpPr txBox="1"/>
          <p:nvPr/>
        </p:nvSpPr>
        <p:spPr>
          <a:xfrm>
            <a:off x="2509024" y="6467707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96E8F-5431-039A-6741-D48F8E58C114}"/>
              </a:ext>
            </a:extLst>
          </p:cNvPr>
          <p:cNvSpPr txBox="1"/>
          <p:nvPr/>
        </p:nvSpPr>
        <p:spPr>
          <a:xfrm>
            <a:off x="2248829" y="630043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Real X-ray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80010-17BF-878E-2A0D-990736C1769E}"/>
              </a:ext>
            </a:extLst>
          </p:cNvPr>
          <p:cNvSpPr txBox="1"/>
          <p:nvPr/>
        </p:nvSpPr>
        <p:spPr>
          <a:xfrm>
            <a:off x="7854946" y="615315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710545165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StreetscapeVTI</vt:lpstr>
      <vt:lpstr>Automated Detection of COVID-19 using Convolutional Neural Networks and Generative Adversarial Networks</vt:lpstr>
      <vt:lpstr>Research Question and Reasoning</vt:lpstr>
      <vt:lpstr>Literature Review</vt:lpstr>
      <vt:lpstr>Lessons Learned From The Literature Review</vt:lpstr>
      <vt:lpstr>Design &amp; Implementation – Part 1</vt:lpstr>
      <vt:lpstr>Design &amp; Implementation – Part 2</vt:lpstr>
      <vt:lpstr>Synthetic Mask vs Real Mask Radiography</vt:lpstr>
      <vt:lpstr>Synthetic Vs Real X-ray Radiography</vt:lpstr>
      <vt:lpstr>Synthetic vs Real X-rays Extensive COVID 19 DB</vt:lpstr>
      <vt:lpstr>Synthetic Vs Real CT Extensive COVID-19</vt:lpstr>
      <vt:lpstr>DCGAN Results</vt:lpstr>
      <vt:lpstr>CNN model performance improvements</vt:lpstr>
      <vt:lpstr>Limitations of Study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318</cp:revision>
  <dcterms:created xsi:type="dcterms:W3CDTF">2023-05-01T11:51:51Z</dcterms:created>
  <dcterms:modified xsi:type="dcterms:W3CDTF">2023-05-01T13:17:37Z</dcterms:modified>
</cp:coreProperties>
</file>

<file path=docProps/thumbnail.jpeg>
</file>